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66" r:id="rId3"/>
    <p:sldId id="267" r:id="rId4"/>
    <p:sldId id="268" r:id="rId5"/>
    <p:sldId id="270" r:id="rId6"/>
    <p:sldId id="256" r:id="rId7"/>
    <p:sldId id="257" r:id="rId8"/>
    <p:sldId id="258" r:id="rId9"/>
    <p:sldId id="259" r:id="rId10"/>
    <p:sldId id="260" r:id="rId11"/>
    <p:sldId id="261" r:id="rId12"/>
    <p:sldId id="262" r:id="rId13"/>
    <p:sldId id="264" r:id="rId14"/>
    <p:sldId id="265" r:id="rId15"/>
    <p:sldId id="271" r:id="rId16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4A885EC-364E-1E0C-A330-4E99686B6A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22DB7DF8-4C29-BC9F-3B27-14D9B0B188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99FEA79-647F-4A1A-5929-2B4BAAA99E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3569D-A147-464B-BADC-2AA0DBCD74F8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9384BFA-8921-0D0A-372A-167643CED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6CA4F20-1453-28B6-ACD1-C9B881D61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69F1D-095B-4B6B-8050-93070DA4138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93646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B8AF879-B1C9-3358-411F-E408EF695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77FF87D8-3AB3-2277-6C5E-B96C0EA0DC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FCEF22C9-6348-EF43-AA6F-D93B15114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3569D-A147-464B-BADC-2AA0DBCD74F8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7FDFEDC-0126-EE84-3511-572B581F2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652A96C-D3E8-8CD5-74A5-D6FDEAE61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69F1D-095B-4B6B-8050-93070DA4138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30277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62F2FF1F-3CF9-C698-3A90-19276977FA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94BD75AB-2A7A-0EBF-4A81-6DD7CF07BA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A13F2C7-0997-1573-57A9-B88565178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3569D-A147-464B-BADC-2AA0DBCD74F8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0D5E85AF-C91C-D164-E293-3379A3D3D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D3AF71B-2908-995B-A16C-7813B2AC9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69F1D-095B-4B6B-8050-93070DA4138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79197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797C0B0-269C-1000-9384-DCCF527AA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D3186CD-61F1-0BDB-6B01-BF1A2354B5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14C5291-8393-778C-2E40-68BC3F5E6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3569D-A147-464B-BADC-2AA0DBCD74F8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238C575-FB51-7AEE-0284-C26CA2CEE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335BC1D-ED5A-DC34-8AFD-C276AD3C4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69F1D-095B-4B6B-8050-93070DA4138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59065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802084F-A6D8-56DF-BAB2-4B4F5E653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93BA9D75-7960-6A7A-FD9B-56787A2711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BC55BC3-1342-F09D-C78E-065E7917E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3569D-A147-464B-BADC-2AA0DBCD74F8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745C187-E774-D453-59D3-5D1D8DAD4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69F7255-BD5A-01CB-2033-F41D92276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69F1D-095B-4B6B-8050-93070DA4138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02625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A5C67B1-6749-0085-52BB-271259BF0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61B6CF1-57F2-29AB-AC72-E4A5749A3F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6CF24C12-7176-BA97-19B5-BDA938F99E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7250AE11-6B16-4FEA-3F4F-43702FD5C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3569D-A147-464B-BADC-2AA0DBCD74F8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DF37FBFF-88CA-3180-4159-88986498A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6846038D-DADB-150C-D0CB-0CCC81D4E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69F1D-095B-4B6B-8050-93070DA4138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82886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AACFB96-646D-E8FC-B4CF-BB1471B47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7749A8C5-AC02-40C6-F58B-C7EFE91089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78D29D35-B330-22FD-011C-59F1FEB013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0CF68E8C-6A35-6B76-2541-F21D291DAF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486E3448-D527-B87C-947C-2476D65385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16590724-B3D9-C6BB-A242-2D95194A9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3569D-A147-464B-BADC-2AA0DBCD74F8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CE9EB685-9F4D-4E8B-3548-818167FE5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9E8ED4E5-7437-80E5-3388-62BF7178C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69F1D-095B-4B6B-8050-93070DA4138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28930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D876482-398C-2CC9-5B30-4FAC1314F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A94641F9-450D-13F0-EE51-52110027C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3569D-A147-464B-BADC-2AA0DBCD74F8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34AB0349-EC6F-1ABB-CA7D-48FC50BFE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7ABE0C89-7D6C-493D-A097-84832BD17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69F1D-095B-4B6B-8050-93070DA4138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90105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EDD26937-7D0D-0807-0BB8-4B1E8DFE3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3569D-A147-464B-BADC-2AA0DBCD74F8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2FE71696-6869-52A1-DC8F-614CA9A5F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9CD896D7-7FB0-D806-1570-62E19AFFD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69F1D-095B-4B6B-8050-93070DA4138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09614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45DFCC1-98D2-B8EA-10EF-4A28662DE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1C48311-7242-6BF1-169C-3CCF3CCCFD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222D856C-62F1-F52F-5913-373B28517A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A154A5F5-593F-A690-7F78-2D429F82E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3569D-A147-464B-BADC-2AA0DBCD74F8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1DF38122-CC38-910C-1311-03C7CD147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26C5E993-BEA8-8E41-5F6B-02445AD23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69F1D-095B-4B6B-8050-93070DA4138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47859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CE51EE2-9C1F-AF30-F463-0F064905B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A029721D-7D84-779F-3AFF-5B45BC5329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1CC0A4E8-F7EE-298D-9D39-D4BAC4BFA4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AC216F5C-90CA-49FF-E96A-2E4D4CDDE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3569D-A147-464B-BADC-2AA0DBCD74F8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2A74BCE3-FD80-EAA7-A776-63DB4D296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FB1319CB-49C5-78C3-B5B3-F542D9C81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69F1D-095B-4B6B-8050-93070DA4138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04760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80F07EED-3A1F-C14C-4E76-1BE8242B4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1AF66AA3-53AF-3049-151E-06EEBBB026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3CA1F58-EA44-35C8-EB70-BFAAF6F046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43569D-A147-464B-BADC-2AA0DBCD74F8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0716E3DE-185E-62AC-E7F4-BAD843FC5C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3F598E0-8DA2-6FD9-AAB9-DBF3892D0C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B69F1D-095B-4B6B-8050-93070DA4138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11709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2EAC12A-10D7-050D-C348-C4E7FF808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5634919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hu-HU" dirty="0"/>
              <a:t>  </a:t>
            </a:r>
            <a:br>
              <a:rPr lang="hu-HU" dirty="0"/>
            </a:br>
            <a:br>
              <a:rPr lang="hu-HU" dirty="0"/>
            </a:br>
            <a:r>
              <a:rPr lang="hu-HU" sz="4800" b="1" dirty="0"/>
              <a:t>Zsákutcában </a:t>
            </a:r>
            <a:r>
              <a:rPr lang="hu-HU" sz="4800" b="1"/>
              <a:t>a Magánerdőgazdálkodás </a:t>
            </a:r>
            <a:r>
              <a:rPr lang="hu-HU" sz="4800" b="1" dirty="0"/>
              <a:t>!?</a:t>
            </a:r>
            <a:br>
              <a:rPr lang="hu-HU" dirty="0"/>
            </a:br>
            <a:r>
              <a:rPr lang="hu-HU" dirty="0"/>
              <a:t>             </a:t>
            </a:r>
            <a:br>
              <a:rPr lang="hu-HU" dirty="0"/>
            </a:br>
            <a:r>
              <a:rPr lang="hu-HU" dirty="0"/>
              <a:t>               </a:t>
            </a:r>
            <a:r>
              <a:rPr lang="hu-HU" i="1" dirty="0"/>
              <a:t>Problémák és megoldások</a:t>
            </a:r>
            <a:br>
              <a:rPr lang="hu-HU" i="1" dirty="0"/>
            </a:br>
            <a:br>
              <a:rPr lang="hu-HU" i="1" dirty="0"/>
            </a:br>
            <a:br>
              <a:rPr lang="hu-HU" i="1" dirty="0"/>
            </a:br>
            <a:br>
              <a:rPr lang="hu-HU" i="1" dirty="0"/>
            </a:br>
            <a:r>
              <a:rPr lang="hu-HU" sz="2000" i="1" dirty="0"/>
              <a:t>Palásti-Kovács Imre </a:t>
            </a:r>
            <a:br>
              <a:rPr lang="hu-HU" sz="2000" i="1" dirty="0"/>
            </a:br>
            <a:r>
              <a:rPr lang="hu-HU" sz="2000" i="1" dirty="0"/>
              <a:t>2026.05.14.a </a:t>
            </a:r>
            <a:endParaRPr lang="hu-HU" i="1" dirty="0"/>
          </a:p>
        </p:txBody>
      </p:sp>
    </p:spTree>
    <p:extLst>
      <p:ext uri="{BB962C8B-B14F-4D97-AF65-F5344CB8AC3E}">
        <p14:creationId xmlns:p14="http://schemas.microsoft.com/office/powerpoint/2010/main" val="20757087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AB61B06-2C6F-248A-8FF1-A2AE84B7B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02920"/>
            <a:ext cx="10515600" cy="567404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hu-HU" dirty="0"/>
              <a:t>4. célterület: A korszerű erdőgazdálkodás hatékonyságának javításához szükséges digitalizációs fejlesztések: speciális eszközök, szoftverek, szolgáltatások beszerzése :</a:t>
            </a:r>
          </a:p>
          <a:p>
            <a:pPr marL="0" indent="0">
              <a:buNone/>
            </a:pPr>
            <a:r>
              <a:rPr lang="hu-HU" i="1" dirty="0"/>
              <a:t>1. olyan </a:t>
            </a:r>
            <a:r>
              <a:rPr lang="hu-HU" b="1" i="1" dirty="0"/>
              <a:t>erdőgazdálkodó</a:t>
            </a:r>
            <a:r>
              <a:rPr lang="hu-HU" i="1" dirty="0"/>
              <a:t>, akinek, vagy amelynek a támogatási kérelem benyújtását megelőző lezárt üzleti évben vagy a megelőző három lezárt üzleti év átlagában:</a:t>
            </a:r>
            <a:endParaRPr lang="hu-HU" b="1" i="1" dirty="0"/>
          </a:p>
          <a:p>
            <a:pPr marL="0" indent="0">
              <a:buNone/>
            </a:pPr>
            <a:r>
              <a:rPr lang="hu-HU" i="1" dirty="0"/>
              <a:t>   a) nettó árbevételének több mint 50%-a erdőgazdálkodásból    származott és ennek értéke legalább 10 millió forint volt</a:t>
            </a:r>
          </a:p>
          <a:p>
            <a:pPr marL="0" indent="0">
              <a:buNone/>
            </a:pPr>
            <a:r>
              <a:rPr lang="hu-HU" i="1" dirty="0"/>
              <a:t>   b)  legalább 800 millió forint nettó árbevétele származott erdőgazdálkodásból</a:t>
            </a:r>
          </a:p>
          <a:p>
            <a:pPr marL="0" indent="0">
              <a:buNone/>
            </a:pPr>
            <a:r>
              <a:rPr lang="hu-HU" i="1" dirty="0"/>
              <a:t>    2. olyan </a:t>
            </a:r>
            <a:r>
              <a:rPr lang="hu-HU" b="1" i="1" dirty="0"/>
              <a:t>erdészeti szolgáltatást végző, </a:t>
            </a:r>
            <a:r>
              <a:rPr lang="hu-HU" b="1" i="1" dirty="0" err="1"/>
              <a:t>mikro</a:t>
            </a:r>
            <a:r>
              <a:rPr lang="hu-HU" b="1" i="1" dirty="0"/>
              <a:t>- vagy </a:t>
            </a:r>
            <a:r>
              <a:rPr lang="hu-HU" b="1" i="1" dirty="0" err="1"/>
              <a:t>kisvállalkozás</a:t>
            </a:r>
            <a:r>
              <a:rPr lang="hu-HU" i="1" dirty="0" err="1"/>
              <a:t>akinek</a:t>
            </a:r>
            <a:r>
              <a:rPr lang="hu-HU" i="1" dirty="0"/>
              <a:t>, vagy amelynek a támogatási kérelem benyújtását megelőző lezárt üzleti évben vagy a megelőző három lezárt üzleti év átlagában:</a:t>
            </a:r>
          </a:p>
          <a:p>
            <a:pPr marL="0" indent="0">
              <a:buNone/>
            </a:pPr>
            <a:r>
              <a:rPr lang="hu-HU" b="1" i="1" dirty="0"/>
              <a:t>   </a:t>
            </a:r>
            <a:r>
              <a:rPr lang="hu-HU" i="1" dirty="0"/>
              <a:t>a) nettó árbevételének több mint 50%-a erdőgazdálkodásból  és/vagy erdészeti szolgáltatásból  származott és ennek értéke legalább 10 millió forint volt </a:t>
            </a:r>
          </a:p>
          <a:p>
            <a:pPr marL="0" indent="0">
              <a:buNone/>
            </a:pPr>
            <a:r>
              <a:rPr lang="hu-HU" i="1" dirty="0"/>
              <a:t>b) legalább 800 millió forint nettó árbevétele származott erdészeti szolgáltatásból</a:t>
            </a:r>
          </a:p>
          <a:p>
            <a:pPr marL="0" indent="0">
              <a:buNone/>
            </a:pPr>
            <a:r>
              <a:rPr lang="hu-HU" i="1" dirty="0"/>
              <a:t> vagy erdőgazdálkodásból 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2468004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87435DE-72D4-AC13-3BC4-FBA799D0B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2739"/>
          </a:xfrm>
        </p:spPr>
        <p:txBody>
          <a:bodyPr/>
          <a:lstStyle/>
          <a:p>
            <a:r>
              <a:rPr lang="hu-HU" dirty="0"/>
              <a:t>Egyéb: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442F4A3-165B-C4F6-03E8-86F160D2B0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3648" y="1197864"/>
            <a:ext cx="10515600" cy="5504688"/>
          </a:xfrm>
        </p:spPr>
        <p:txBody>
          <a:bodyPr>
            <a:normAutofit fontScale="92500"/>
          </a:bodyPr>
          <a:lstStyle/>
          <a:p>
            <a:r>
              <a:rPr lang="hu-HU" sz="2600" i="1" dirty="0"/>
              <a:t>Támogatás a támogatási kérelem benyújtását megelőzően megkezdett művelethez nem igényelhető. A támogatási kérelem benyújtását megelőzően megkezdett művelet a támogatási kérelem teljes elutasítását vonja maga után.</a:t>
            </a:r>
          </a:p>
          <a:p>
            <a:r>
              <a:rPr lang="hu-HU" sz="2600" i="1" dirty="0"/>
              <a:t>A művelet megvalósítását a támogatási kérelem benyújtását követő napon a kedvezményezett saját felelősségére megkezdheti</a:t>
            </a:r>
          </a:p>
          <a:p>
            <a:r>
              <a:rPr lang="hu-HU" sz="2600" i="1" dirty="0"/>
              <a:t>Az egy kedvezményezett által a felhívás alapján összesen igényelhető vissza nem térítendő támogatás összege: </a:t>
            </a:r>
          </a:p>
          <a:p>
            <a:pPr marL="0" indent="0">
              <a:buNone/>
            </a:pPr>
            <a:r>
              <a:rPr lang="hu-HU" sz="2600" i="1" dirty="0"/>
              <a:t>  - a teljes támogatási időszakra vonatkozóan legfeljebb 400 millió forint – abban az esetben is, ha a kedvezményezett több támogatási okirat alapján részesül támogatásban,</a:t>
            </a:r>
          </a:p>
          <a:p>
            <a:pPr marL="0" indent="0">
              <a:buNone/>
            </a:pPr>
            <a:r>
              <a:rPr lang="hu-HU" sz="2600" i="1" dirty="0"/>
              <a:t> - felhívás alapján összesen igényelhető vissza nem térítendőtámogatás összege egy támogatási kérelemre vonatkozóan a 2.1 pontban foglalt jogosultsági feltételek közül a kedvezményezett választása szerint figyelembe vett referencia árbevétel értékének legfeljebb 200%-a, de nem haladhatja meg a 400 millió forintot.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132370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61F86616-7D59-9C65-92CC-61290930A0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3504"/>
            <a:ext cx="10515600" cy="55734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2400" i="1" dirty="0"/>
              <a:t>A legalacsonyabb igényelhető támogatás </a:t>
            </a:r>
            <a:r>
              <a:rPr lang="hu-HU" sz="2400" i="1" dirty="0" err="1"/>
              <a:t>kérelmenként</a:t>
            </a:r>
            <a:r>
              <a:rPr lang="hu-HU" sz="2400" i="1" dirty="0"/>
              <a:t>: </a:t>
            </a:r>
          </a:p>
          <a:p>
            <a:pPr marL="0" indent="0">
              <a:buNone/>
            </a:pPr>
            <a:r>
              <a:rPr lang="hu-HU" sz="2400" i="1" dirty="0"/>
              <a:t>1. célterület esetében: 5 millió </a:t>
            </a:r>
          </a:p>
          <a:p>
            <a:pPr marL="0" indent="0">
              <a:buNone/>
            </a:pPr>
            <a:r>
              <a:rPr lang="hu-HU" sz="2400" i="1" dirty="0"/>
              <a:t>2. célterület esetében: 10 millió </a:t>
            </a:r>
          </a:p>
          <a:p>
            <a:pPr marL="0" indent="0">
              <a:buNone/>
            </a:pPr>
            <a:r>
              <a:rPr lang="hu-HU" sz="2400" i="1" dirty="0"/>
              <a:t>3. célterület esetében: 10 millió </a:t>
            </a:r>
          </a:p>
          <a:p>
            <a:pPr marL="0" indent="0">
              <a:buNone/>
            </a:pPr>
            <a:r>
              <a:rPr lang="hu-HU" sz="2400" i="1" dirty="0"/>
              <a:t>4. célterület esetében: 1 millió </a:t>
            </a:r>
          </a:p>
          <a:p>
            <a:pPr marL="0" indent="0">
              <a:buNone/>
            </a:pPr>
            <a:endParaRPr lang="hu-HU" sz="2400" i="1" dirty="0"/>
          </a:p>
          <a:p>
            <a:pPr marL="0" indent="0">
              <a:buNone/>
            </a:pPr>
            <a:r>
              <a:rPr lang="hu-HU" sz="2400" i="1" dirty="0"/>
              <a:t>Valamennyi célterület esetében a támogatás mértéke ( természetesem figyelembe véve a legalacsonyabb és legmagasabb támogatást)</a:t>
            </a:r>
          </a:p>
          <a:p>
            <a:pPr marL="0" indent="0">
              <a:buNone/>
            </a:pPr>
            <a:r>
              <a:rPr lang="hu-HU" sz="2400" i="1" dirty="0"/>
              <a:t>Célterület </a:t>
            </a:r>
            <a:r>
              <a:rPr lang="hu-HU" sz="2400" i="1" dirty="0" err="1"/>
              <a:t>mikrovállalkozás</a:t>
            </a:r>
            <a:r>
              <a:rPr lang="hu-HU" sz="2400" i="1" dirty="0"/>
              <a:t> 65%</a:t>
            </a:r>
          </a:p>
          <a:p>
            <a:pPr marL="0" indent="0">
              <a:buNone/>
            </a:pPr>
            <a:r>
              <a:rPr lang="hu-HU" sz="2400" i="1" dirty="0"/>
              <a:t>kisvállalkozás 60%</a:t>
            </a:r>
          </a:p>
          <a:p>
            <a:pPr marL="0" indent="0">
              <a:buNone/>
            </a:pPr>
            <a:r>
              <a:rPr lang="hu-HU" sz="2400" i="1" dirty="0"/>
              <a:t>középvállalkozás 50%</a:t>
            </a:r>
          </a:p>
          <a:p>
            <a:pPr marL="0" indent="0">
              <a:buNone/>
            </a:pPr>
            <a:r>
              <a:rPr lang="hu-HU" sz="2400" i="1" dirty="0"/>
              <a:t>KKV-nak nem  minősülő kedvezményezett           45%</a:t>
            </a:r>
          </a:p>
        </p:txBody>
      </p:sp>
    </p:spTree>
    <p:extLst>
      <p:ext uri="{BB962C8B-B14F-4D97-AF65-F5344CB8AC3E}">
        <p14:creationId xmlns:p14="http://schemas.microsoft.com/office/powerpoint/2010/main" val="12435590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735C570-2D80-5568-4A25-E81A9AFDA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u-HU" sz="3600" dirty="0"/>
              <a:t>Az alábbi térkép a jelenleg üzemelő, biomassza alapú távhőtermelők országos elhelyezkedését szemlélteti.</a:t>
            </a:r>
            <a:br>
              <a:rPr lang="hu-HU" sz="3600" dirty="0"/>
            </a:br>
            <a:endParaRPr lang="hu-HU" sz="3600" dirty="0"/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D84B564E-989E-3CD6-66A0-59C4E5C0B9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3163825" y="-237745"/>
            <a:ext cx="4773168" cy="833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5568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27E0F88-B38B-375B-6F62-55C169102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Pályázati elbírálásra váró biomassza alapú távhőtermelők létesítési helyei</a:t>
            </a:r>
            <a:br>
              <a:rPr lang="hu-HU" dirty="0"/>
            </a:br>
            <a:endParaRPr lang="hu-HU" dirty="0"/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4D62583F-CA8B-7901-010B-C501421A69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93977" y="1435608"/>
            <a:ext cx="8604504" cy="5057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9289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7D0B3967-B7A0-F93A-E269-3AAFD8EC61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1333" y="423333"/>
            <a:ext cx="10329333" cy="6711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665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096368F0-BFEC-51A6-98E2-BB9A5215FA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7822" y="632178"/>
            <a:ext cx="10668000" cy="601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431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BB0B0759-14D2-2B09-3DD9-E890FD7FB0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2179" y="666044"/>
            <a:ext cx="10955866" cy="5493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052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7DF6E7B9-3E8D-55AC-E506-EE3855238E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956" y="417689"/>
            <a:ext cx="10515600" cy="5759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5459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2E10678-1A94-7D9D-086C-77AC43C46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Megoldások: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EB73906-A0AB-CC4A-CAC1-1B3BA91366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  <a:p>
            <a:pPr marL="0" indent="0">
              <a:buNone/>
            </a:pPr>
            <a:r>
              <a:rPr lang="hu-HU" dirty="0"/>
              <a:t>-KAP pályázatok kihasználása ( versenyképes erdőgazdálkodást szolgáló beruházások támogatása</a:t>
            </a:r>
          </a:p>
          <a:p>
            <a:pPr marL="0" indent="0">
              <a:buNone/>
            </a:pPr>
            <a:r>
              <a:rPr lang="hu-HU" dirty="0"/>
              <a:t>-Minden magán erdőterületnek legyen erdőgazdálkodója</a:t>
            </a:r>
          </a:p>
          <a:p>
            <a:pPr marL="0" indent="0">
              <a:buNone/>
            </a:pPr>
            <a:r>
              <a:rPr lang="hu-HU" dirty="0"/>
              <a:t>-Új fapiaci lehetőségek ( faenergia, </a:t>
            </a:r>
            <a:r>
              <a:rPr lang="hu-HU" dirty="0" err="1"/>
              <a:t>pirolizis</a:t>
            </a:r>
            <a:r>
              <a:rPr lang="hu-HU" dirty="0"/>
              <a:t>) </a:t>
            </a:r>
          </a:p>
          <a:p>
            <a:pPr>
              <a:buFontTx/>
              <a:buChar char="-"/>
            </a:pPr>
            <a:r>
              <a:rPr lang="hu-HU" dirty="0"/>
              <a:t>Együttműködés  a faanyagok értékesítéseben ( pl. faklaszter  )</a:t>
            </a:r>
          </a:p>
          <a:p>
            <a:pPr marL="0" indent="0">
              <a:buNone/>
            </a:pPr>
            <a:r>
              <a:rPr lang="hu-HU" dirty="0"/>
              <a:t>  valamint a beszerzésekben  (pl.  vadháló)</a:t>
            </a: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88645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B11D863-62E3-3E31-3345-B44613D952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3232" y="155448"/>
            <a:ext cx="11137392" cy="1655064"/>
          </a:xfrm>
        </p:spPr>
        <p:txBody>
          <a:bodyPr>
            <a:normAutofit/>
          </a:bodyPr>
          <a:lstStyle/>
          <a:p>
            <a:r>
              <a:rPr lang="hu-HU" sz="4900" dirty="0"/>
              <a:t>KAP –RD40 Versenyképes erdőgazdálkodást szolgáló beruházások támogatása</a:t>
            </a:r>
            <a:endParaRPr lang="hu-HU" dirty="0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F480F0F7-4988-F674-BDFE-795895570F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075688"/>
            <a:ext cx="9144000" cy="4626864"/>
          </a:xfrm>
        </p:spPr>
        <p:txBody>
          <a:bodyPr/>
          <a:lstStyle/>
          <a:p>
            <a:pPr marL="457200" indent="-457200" algn="just">
              <a:buAutoNum type="arabicPeriod"/>
            </a:pPr>
            <a:r>
              <a:rPr lang="hu-HU" dirty="0"/>
              <a:t>célterület: Erdészeti szaporítóanyag-előállítás fejlesztése: telephely és technológia-fejlesztés</a:t>
            </a:r>
          </a:p>
          <a:p>
            <a:pPr marL="457200" indent="-457200" algn="just">
              <a:buAutoNum type="arabicPeriod"/>
            </a:pPr>
            <a:r>
              <a:rPr lang="hu-HU" dirty="0"/>
              <a:t> célterület: Az erdőgazdálkodási alaptevékenység fejlesztése: telephely és technológiafejlesztés</a:t>
            </a:r>
          </a:p>
          <a:p>
            <a:pPr marL="457200" indent="-457200" algn="just">
              <a:buAutoNum type="arabicPeriod"/>
            </a:pPr>
            <a:r>
              <a:rPr lang="hu-HU" dirty="0"/>
              <a:t>Erdőgazdálkodásból származó termékek hozzáadott értékének fejlesztése (kivéve élelmiszer-termék előállítás): telephely és technológia fejlesztés</a:t>
            </a:r>
          </a:p>
          <a:p>
            <a:pPr marL="457200" indent="-457200" algn="just">
              <a:buAutoNum type="arabicPeriod"/>
            </a:pPr>
            <a:r>
              <a:rPr lang="hu-HU" dirty="0"/>
              <a:t>A korszerű erdőgazdálkodás hatékonyságának javításához szükséges digitalizációs fejlesztések: speciális eszközök, szoftverek, szolgáltatások</a:t>
            </a:r>
          </a:p>
          <a:p>
            <a:pPr marL="457200" indent="-457200">
              <a:buAutoNum type="arabicPeriod"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87294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1305B991-2847-1357-3D2D-2D113BECD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u-HU" dirty="0"/>
              <a:t> </a:t>
            </a:r>
            <a:r>
              <a:rPr lang="hu-HU" b="1" dirty="0"/>
              <a:t>1. célterület: Erdészeti szaporítóanyag-előállítás fejlesztése: telephely       és technológia-fejlesztés:</a:t>
            </a:r>
          </a:p>
          <a:p>
            <a:pPr marL="0" indent="0">
              <a:buNone/>
            </a:pPr>
            <a:r>
              <a:rPr lang="hu-HU" sz="2600" i="1" dirty="0"/>
              <a:t>1.csemetekerti engedéllyel rendelkezik</a:t>
            </a:r>
          </a:p>
          <a:p>
            <a:pPr marL="0" indent="0">
              <a:buNone/>
            </a:pPr>
            <a:r>
              <a:rPr lang="hu-HU" sz="2600" i="1" dirty="0"/>
              <a:t>2.szaporítóanyag forgalmazóként szerepel a szakmai névjegyzékben</a:t>
            </a:r>
          </a:p>
          <a:p>
            <a:pPr marL="0" indent="0">
              <a:buNone/>
            </a:pPr>
            <a:r>
              <a:rPr lang="hu-HU" sz="2600" i="1" dirty="0"/>
              <a:t>3.Három  lezárt üzleti évben rendelkezett erdészeti szaporítóanyag termesztésből származó nettó árbevétellel és ezen három üzleti év átlagában: </a:t>
            </a:r>
          </a:p>
          <a:p>
            <a:pPr marL="0" indent="0">
              <a:buNone/>
            </a:pPr>
            <a:r>
              <a:rPr lang="hu-HU" sz="2600" i="1" dirty="0"/>
              <a:t>             a:  nettó árbevétel 50 % szaporítóanyag előállításából és erdőgazdálkodásból) és ennek az 50%-</a:t>
            </a:r>
            <a:r>
              <a:rPr lang="hu-HU" sz="2600" i="1" dirty="0" err="1"/>
              <a:t>nak</a:t>
            </a:r>
            <a:r>
              <a:rPr lang="hu-HU" sz="2600" i="1" dirty="0"/>
              <a:t>  legalább 15 millió forintnak kell lennie</a:t>
            </a:r>
          </a:p>
          <a:p>
            <a:pPr marL="0" indent="0">
              <a:buNone/>
            </a:pPr>
            <a:r>
              <a:rPr lang="hu-HU" sz="2600" i="1" dirty="0"/>
              <a:t>              b: ha nincs meg 50% -os arány akkor legalább 800 millió forintnak szaporítóanyag előállításból és erdőgazdálkodásból kell származnia</a:t>
            </a:r>
          </a:p>
        </p:txBody>
      </p:sp>
      <p:sp>
        <p:nvSpPr>
          <p:cNvPr id="6" name="Cím 5">
            <a:extLst>
              <a:ext uri="{FF2B5EF4-FFF2-40B4-BE49-F238E27FC236}">
                <a16:creationId xmlns:a16="http://schemas.microsoft.com/office/drawing/2014/main" id="{87E74F00-C328-8C75-85B1-0053BE7C6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Kedvezményezettek köre:</a:t>
            </a:r>
          </a:p>
        </p:txBody>
      </p:sp>
    </p:spTree>
    <p:extLst>
      <p:ext uri="{BB962C8B-B14F-4D97-AF65-F5344CB8AC3E}">
        <p14:creationId xmlns:p14="http://schemas.microsoft.com/office/powerpoint/2010/main" val="41210692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29163ED0-5796-34F8-417F-41AD405F5C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0312"/>
            <a:ext cx="10515600" cy="6345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b="1" dirty="0"/>
              <a:t>2. célterület: Az erdőgazdálkodási alaptevékenység fejlesztése: telephely és technológiafejlesztés</a:t>
            </a:r>
          </a:p>
          <a:p>
            <a:pPr marL="0" indent="0">
              <a:buNone/>
            </a:pPr>
            <a:r>
              <a:rPr lang="hu-HU" dirty="0"/>
              <a:t>   </a:t>
            </a:r>
            <a:r>
              <a:rPr lang="hu-HU" sz="2400" i="1" dirty="0"/>
              <a:t>1. olyan </a:t>
            </a:r>
            <a:r>
              <a:rPr lang="hu-HU" sz="2400" b="1" i="1" dirty="0"/>
              <a:t>erdőgazdálkodó</a:t>
            </a:r>
            <a:r>
              <a:rPr lang="hu-HU" sz="2400" i="1" dirty="0"/>
              <a:t>, akinek, vagy amelynek a támogatási kérelem benyújtását megelőző lezárt üzleti évben vagy a megelőző három lezárt üzleti év átlagában:</a:t>
            </a:r>
            <a:endParaRPr lang="hu-HU" sz="2400" b="1" i="1" dirty="0"/>
          </a:p>
          <a:p>
            <a:pPr marL="0" indent="0">
              <a:buNone/>
            </a:pPr>
            <a:r>
              <a:rPr lang="hu-HU" sz="2400" i="1" dirty="0"/>
              <a:t>   a) nettó árbevételének több mint 50%-a erdőgazdálkodásból    származott és ennek értéke legalább 15 millió forint volt</a:t>
            </a:r>
          </a:p>
          <a:p>
            <a:pPr marL="0" indent="0">
              <a:buNone/>
            </a:pPr>
            <a:r>
              <a:rPr lang="hu-HU" sz="2400" i="1" dirty="0"/>
              <a:t>   b)  legalább 800 millió forint nettó árbevétele származott erdőgazdálkodásból</a:t>
            </a:r>
          </a:p>
          <a:p>
            <a:pPr marL="0" indent="0">
              <a:buNone/>
            </a:pPr>
            <a:r>
              <a:rPr lang="hu-HU" sz="2400" i="1" dirty="0"/>
              <a:t>    2. olyan </a:t>
            </a:r>
            <a:r>
              <a:rPr lang="hu-HU" sz="2400" b="1" i="1" dirty="0"/>
              <a:t>erdészeti szolgáltatást végző, </a:t>
            </a:r>
            <a:r>
              <a:rPr lang="hu-HU" sz="2400" b="1" i="1" dirty="0" err="1"/>
              <a:t>mikro</a:t>
            </a:r>
            <a:r>
              <a:rPr lang="hu-HU" sz="2400" b="1" i="1" dirty="0"/>
              <a:t>- vagy </a:t>
            </a:r>
            <a:r>
              <a:rPr lang="hu-HU" sz="2400" b="1" i="1" dirty="0" err="1"/>
              <a:t>kisvállalkozás</a:t>
            </a:r>
            <a:r>
              <a:rPr lang="hu-HU" sz="2400" i="1" dirty="0" err="1"/>
              <a:t>akinek</a:t>
            </a:r>
            <a:r>
              <a:rPr lang="hu-HU" sz="2400" i="1" dirty="0"/>
              <a:t>, vagy amelynek a támogatási kérelem benyújtását megelőző lezárt üzleti évben vagy a megelőző három lezárt üzleti év átlagában:</a:t>
            </a:r>
          </a:p>
          <a:p>
            <a:pPr marL="0" indent="0">
              <a:buNone/>
            </a:pPr>
            <a:r>
              <a:rPr lang="hu-HU" sz="2400" b="1" i="1" dirty="0"/>
              <a:t>   </a:t>
            </a:r>
            <a:r>
              <a:rPr lang="hu-HU" sz="2400" i="1" dirty="0"/>
              <a:t>a) számlával igazolt erdőgazdálkodási tevékenységi köröknek megfelelő tevékenységet legalább 50 ha területen, vagy 2000 m3 mértékben végzett</a:t>
            </a:r>
          </a:p>
          <a:p>
            <a:pPr marL="0" indent="0">
              <a:buNone/>
            </a:pPr>
            <a:r>
              <a:rPr lang="hu-HU" sz="2400" b="1" i="1" dirty="0"/>
              <a:t>   </a:t>
            </a:r>
            <a:r>
              <a:rPr lang="hu-HU" sz="2400" i="1" dirty="0"/>
              <a:t>b) TEÁOR/ÖVTJ 0210 és/vagy TEÁOR/ÖVTJ 0220 és/vagy ÖVTJ 024001; ÖVTJ 024002; ÖVTJ 024003 tevékenységi köröknek megfelelő tevékenységekből származó nettó árbevétele legalább 15 millió forint volt</a:t>
            </a:r>
          </a:p>
        </p:txBody>
      </p:sp>
    </p:spTree>
    <p:extLst>
      <p:ext uri="{BB962C8B-B14F-4D97-AF65-F5344CB8AC3E}">
        <p14:creationId xmlns:p14="http://schemas.microsoft.com/office/powerpoint/2010/main" val="30438156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>
            <a:extLst>
              <a:ext uri="{FF2B5EF4-FFF2-40B4-BE49-F238E27FC236}">
                <a16:creationId xmlns:a16="http://schemas.microsoft.com/office/drawing/2014/main" id="{4F4D9812-263D-3BAD-8ECF-860246BD0D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01638"/>
            <a:ext cx="10515600" cy="6099746"/>
          </a:xfrm>
        </p:spPr>
        <p:txBody>
          <a:bodyPr>
            <a:normAutofit fontScale="97500"/>
          </a:bodyPr>
          <a:lstStyle/>
          <a:p>
            <a:pPr marL="0" indent="0">
              <a:buNone/>
            </a:pPr>
            <a:r>
              <a:rPr lang="hu-HU" dirty="0"/>
              <a:t>  3. célterület: </a:t>
            </a:r>
            <a:r>
              <a:rPr lang="hu-HU" b="1" dirty="0"/>
              <a:t>Erdőgazdálkodásból származó termékek hozzáadott értékének fejlesztése:</a:t>
            </a:r>
            <a:r>
              <a:rPr lang="hu-HU" dirty="0"/>
              <a:t> </a:t>
            </a:r>
          </a:p>
          <a:p>
            <a:pPr marL="0" indent="0">
              <a:buNone/>
            </a:pPr>
            <a:r>
              <a:rPr lang="hu-HU" dirty="0"/>
              <a:t>   </a:t>
            </a:r>
            <a:r>
              <a:rPr lang="hu-HU" sz="2500" i="1" dirty="0"/>
              <a:t>1. olyan </a:t>
            </a:r>
            <a:r>
              <a:rPr lang="hu-HU" sz="2500" b="1" i="1" dirty="0"/>
              <a:t>erdőgazdálkodó</a:t>
            </a:r>
            <a:r>
              <a:rPr lang="hu-HU" sz="2500" i="1" dirty="0"/>
              <a:t>, akinek, vagy amelynek a támogatási kérelem benyújtását megelőző lezárt üzleti évben vagy a megelőző három lezárt üzleti év átlagában:</a:t>
            </a:r>
          </a:p>
          <a:p>
            <a:pPr marL="0" indent="0">
              <a:buNone/>
            </a:pPr>
            <a:r>
              <a:rPr lang="hu-HU" sz="2500" i="1" dirty="0"/>
              <a:t>       a) nettó árbevételének több mint 50%-a erdőgazdálkodásból és/vagy     fűrészáru gyártásból származott és ennek értéke legalább 15 millió forint vagy </a:t>
            </a:r>
          </a:p>
          <a:p>
            <a:pPr marL="0" indent="0">
              <a:buNone/>
            </a:pPr>
            <a:r>
              <a:rPr lang="hu-HU" sz="2500" i="1" dirty="0"/>
              <a:t>       b) legalább 800 millió forint nettó árbevétele származott erdőgazdálkodásból) és/vagy fűrészáru gyártásból</a:t>
            </a:r>
          </a:p>
          <a:p>
            <a:pPr marL="0" indent="0">
              <a:buNone/>
            </a:pPr>
            <a:r>
              <a:rPr lang="hu-HU" sz="2500" i="1" dirty="0"/>
              <a:t>  2. olyan </a:t>
            </a:r>
            <a:r>
              <a:rPr lang="hu-HU" sz="2500" b="1" i="1" dirty="0"/>
              <a:t>faipari tevékenységet végző </a:t>
            </a:r>
            <a:r>
              <a:rPr lang="hu-HU" sz="2500" i="1" dirty="0"/>
              <a:t>természetes személy (mezőgazdasági őstermelő, egyénivállalkozó) vagy jogi személy, akinek vagy amelynek a támogatási kérelem </a:t>
            </a:r>
            <a:r>
              <a:rPr lang="hu-HU" sz="2500" i="1" dirty="0" err="1"/>
              <a:t>benyújtásátmegelőző</a:t>
            </a:r>
            <a:r>
              <a:rPr lang="hu-HU" sz="2500" i="1" dirty="0"/>
              <a:t> három lezárt üzleti év átlagában fűrészáru gyártásból származó nettó árbevétele legalább 15 millió forint volt</a:t>
            </a:r>
          </a:p>
        </p:txBody>
      </p:sp>
    </p:spTree>
    <p:extLst>
      <p:ext uri="{BB962C8B-B14F-4D97-AF65-F5344CB8AC3E}">
        <p14:creationId xmlns:p14="http://schemas.microsoft.com/office/powerpoint/2010/main" val="5783063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529</TotalTime>
  <Words>869</Words>
  <Application>Microsoft Office PowerPoint</Application>
  <PresentationFormat>Szélesvásznú</PresentationFormat>
  <Paragraphs>59</Paragraphs>
  <Slides>15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Office-téma</vt:lpstr>
      <vt:lpstr>    Zsákutcában a Magánerdőgazdálkodás !?                              Problémák és megoldások    Palásti-Kovács Imre  2026.05.14.a </vt:lpstr>
      <vt:lpstr>PowerPoint-bemutató</vt:lpstr>
      <vt:lpstr>PowerPoint-bemutató</vt:lpstr>
      <vt:lpstr>PowerPoint-bemutató</vt:lpstr>
      <vt:lpstr>Megoldások:</vt:lpstr>
      <vt:lpstr>KAP –RD40 Versenyképes erdőgazdálkodást szolgáló beruházások támogatása</vt:lpstr>
      <vt:lpstr>Kedvezményezettek köre:</vt:lpstr>
      <vt:lpstr>PowerPoint-bemutató</vt:lpstr>
      <vt:lpstr>PowerPoint-bemutató</vt:lpstr>
      <vt:lpstr>PowerPoint-bemutató</vt:lpstr>
      <vt:lpstr>Egyéb:</vt:lpstr>
      <vt:lpstr>PowerPoint-bemutató</vt:lpstr>
      <vt:lpstr>Az alábbi térkép a jelenleg üzemelő, biomassza alapú távhőtermelők országos elhelyezkedését szemlélteti. </vt:lpstr>
      <vt:lpstr>Pályázati elbírálásra váró biomassza alapú távhőtermelők létesítési helyei 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Bt Hepik</dc:creator>
  <cp:lastModifiedBy>user</cp:lastModifiedBy>
  <cp:revision>16</cp:revision>
  <dcterms:created xsi:type="dcterms:W3CDTF">2026-05-12T07:28:19Z</dcterms:created>
  <dcterms:modified xsi:type="dcterms:W3CDTF">2026-07-31T06:10:01Z</dcterms:modified>
</cp:coreProperties>
</file>